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6AD4E1-5037-4CC2-B5AB-B21B4ED6E97F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12815C-E080-4E3A-83F7-8FAC7BD916FD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DA455-837D-49D8-AD91-1F8605D6A65F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61C9-9C02-4BFF-B153-6B5697B68432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B101B-E3AE-47A7-B8D6-10CC1C9F07D6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00042"/>
            <a:ext cx="1476400" cy="1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571480"/>
            <a:ext cx="13670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5984" y="35716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Al-</a:t>
            </a:r>
            <a:r>
              <a:rPr lang="en-US" sz="2000" b="1" dirty="0" err="1" smtClean="0"/>
              <a:t>Karkh</a:t>
            </a:r>
            <a:r>
              <a:rPr lang="en-US" sz="2000" b="1" dirty="0" smtClean="0"/>
              <a:t> University for Science </a:t>
            </a:r>
          </a:p>
          <a:p>
            <a:pPr algn="ctr"/>
            <a:r>
              <a:rPr lang="en-US" sz="2000" b="1" dirty="0" smtClean="0"/>
              <a:t>Collage of Science </a:t>
            </a:r>
          </a:p>
          <a:p>
            <a:pPr algn="ctr"/>
            <a:r>
              <a:rPr lang="en-US" sz="2000" b="1" dirty="0" smtClean="0"/>
              <a:t>Medical Physics Department </a:t>
            </a:r>
            <a:endParaRPr lang="ar-IQ" sz="2000" dirty="0"/>
          </a:p>
        </p:txBody>
      </p:sp>
      <p:sp>
        <p:nvSpPr>
          <p:cNvPr id="6" name="Rectangle 5"/>
          <p:cNvSpPr/>
          <p:nvPr/>
        </p:nvSpPr>
        <p:spPr>
          <a:xfrm>
            <a:off x="2285984" y="250030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800" dirty="0" smtClean="0"/>
          </a:p>
          <a:p>
            <a:pPr algn="ctr"/>
            <a:r>
              <a:rPr lang="en-US" sz="2800" dirty="0" smtClean="0"/>
              <a:t> </a:t>
            </a:r>
            <a:r>
              <a:rPr lang="en-US" sz="2800" b="1" dirty="0" smtClean="0"/>
              <a:t>General Biology II </a:t>
            </a:r>
          </a:p>
          <a:p>
            <a:pPr algn="ctr"/>
            <a:r>
              <a:rPr lang="en-US" sz="2800" dirty="0" smtClean="0"/>
              <a:t>" </a:t>
            </a:r>
            <a:r>
              <a:rPr lang="en-US" sz="2800" b="1" dirty="0" smtClean="0"/>
              <a:t>Practical</a:t>
            </a:r>
            <a:r>
              <a:rPr lang="en-US" sz="2800" dirty="0" smtClean="0"/>
              <a:t>"</a:t>
            </a:r>
            <a:endParaRPr lang="ar-IQ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3929066"/>
            <a:ext cx="8929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IQ" sz="2400" dirty="0" smtClean="0"/>
          </a:p>
          <a:p>
            <a:pPr algn="ctr"/>
            <a:r>
              <a:rPr lang="en-US" sz="2400" dirty="0" smtClean="0"/>
              <a:t> </a:t>
            </a:r>
            <a:r>
              <a:rPr lang="en-US" sz="2400" b="1" dirty="0" smtClean="0"/>
              <a:t>Prepared </a:t>
            </a:r>
            <a:r>
              <a:rPr lang="en-US" sz="2400" b="1" dirty="0" smtClean="0"/>
              <a:t>by</a:t>
            </a:r>
            <a:endParaRPr lang="ar-IQ" sz="2400" b="1" dirty="0" smtClean="0"/>
          </a:p>
          <a:p>
            <a:pPr algn="ctr"/>
            <a:r>
              <a:rPr lang="en-US" sz="2400" b="1" dirty="0" smtClean="0"/>
              <a:t> </a:t>
            </a:r>
            <a:endParaRPr lang="en-US" sz="2400" b="1" dirty="0" smtClean="0"/>
          </a:p>
          <a:p>
            <a:pPr algn="ctr"/>
            <a:r>
              <a:rPr lang="en-US" sz="2400" dirty="0" smtClean="0"/>
              <a:t>Dr. </a:t>
            </a:r>
            <a:r>
              <a:rPr lang="en-US" sz="2400" dirty="0" err="1" smtClean="0"/>
              <a:t>Hiba</a:t>
            </a:r>
            <a:r>
              <a:rPr lang="en-US" sz="2400" dirty="0" smtClean="0"/>
              <a:t> </a:t>
            </a:r>
            <a:r>
              <a:rPr lang="en-US" sz="2400" dirty="0" err="1" smtClean="0"/>
              <a:t>Shakir</a:t>
            </a:r>
            <a:r>
              <a:rPr lang="en-US" sz="2400" dirty="0" smtClean="0"/>
              <a:t> </a:t>
            </a:r>
            <a:r>
              <a:rPr lang="en-US" sz="2400" dirty="0" smtClean="0"/>
              <a:t>Ahmed                    Dr. </a:t>
            </a:r>
            <a:r>
              <a:rPr lang="en-US" sz="2400" dirty="0" err="1" smtClean="0"/>
              <a:t>Rawa</a:t>
            </a:r>
            <a:r>
              <a:rPr lang="en-US" sz="2400" dirty="0" smtClean="0"/>
              <a:t> Abdul </a:t>
            </a:r>
            <a:r>
              <a:rPr lang="en-US" sz="2400" dirty="0" err="1" smtClean="0"/>
              <a:t>Redha</a:t>
            </a:r>
            <a:r>
              <a:rPr lang="en-US" sz="2400" dirty="0" smtClean="0"/>
              <a:t> Aziz</a:t>
            </a:r>
            <a:endParaRPr lang="en-US" sz="2400" dirty="0" smtClean="0"/>
          </a:p>
          <a:p>
            <a:r>
              <a:rPr lang="en-US" sz="2400" b="1" dirty="0" err="1" smtClean="0"/>
              <a:t>Ph.D</a:t>
            </a:r>
            <a:r>
              <a:rPr lang="en-US" sz="2400" b="1" dirty="0" smtClean="0"/>
              <a:t> </a:t>
            </a:r>
            <a:r>
              <a:rPr lang="en-US" sz="2400" b="1" dirty="0" smtClean="0"/>
              <a:t>Microbiology/Immunity          </a:t>
            </a:r>
            <a:r>
              <a:rPr lang="en-US" sz="2400" b="1" dirty="0" err="1" smtClean="0"/>
              <a:t>Ph.D</a:t>
            </a:r>
            <a:r>
              <a:rPr lang="en-US" sz="2400" b="1" dirty="0" smtClean="0"/>
              <a:t> Antibiotic Molecular Biology    </a:t>
            </a:r>
            <a:endParaRPr lang="ar-IQ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1143000"/>
          </a:xfrm>
        </p:spPr>
        <p:txBody>
          <a:bodyPr/>
          <a:lstStyle/>
          <a:p>
            <a:r>
              <a:rPr lang="en-US" b="1" dirty="0" smtClean="0"/>
              <a:t>culture media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876"/>
            <a:ext cx="8229600" cy="119696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LAB ((2))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1. Definition culture media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Autofit/>
          </a:bodyPr>
          <a:lstStyle/>
          <a:p>
            <a:pPr algn="just" rtl="0">
              <a:lnSpc>
                <a:spcPct val="170000"/>
              </a:lnSpc>
            </a:pPr>
            <a:r>
              <a:rPr lang="en-GB" sz="2000" b="1" dirty="0" smtClean="0">
                <a:cs typeface="+mj-cs"/>
              </a:rPr>
              <a:t>Culture media</a:t>
            </a:r>
            <a:r>
              <a:rPr lang="en-GB" sz="2000" dirty="0" smtClean="0">
                <a:cs typeface="+mj-cs"/>
              </a:rPr>
              <a:t> is a special medium used in microbiological laboratories to grow different kinds of microorganisms. A growth or a culture medium is composed of different nutrients that are essential for microbial growth. The basic nutritional requirement including:</a:t>
            </a:r>
            <a:endParaRPr lang="en-US" sz="2000" dirty="0" smtClean="0">
              <a:cs typeface="+mj-cs"/>
            </a:endParaRPr>
          </a:p>
          <a:p>
            <a:pPr algn="l" rtl="0">
              <a:lnSpc>
                <a:spcPct val="170000"/>
              </a:lnSpc>
              <a:buNone/>
            </a:pPr>
            <a:r>
              <a:rPr lang="en-GB" sz="2000" dirty="0" smtClean="0">
                <a:cs typeface="+mj-cs"/>
              </a:rPr>
              <a:t>1. Energy source         2. Carbon source (contain carbon)</a:t>
            </a:r>
            <a:endParaRPr lang="en-US" sz="2000" dirty="0" smtClean="0">
              <a:cs typeface="+mj-cs"/>
            </a:endParaRPr>
          </a:p>
          <a:p>
            <a:pPr algn="l" rtl="0">
              <a:lnSpc>
                <a:spcPct val="170000"/>
              </a:lnSpc>
              <a:buNone/>
            </a:pPr>
            <a:r>
              <a:rPr lang="en-GB" sz="2000" dirty="0" smtClean="0">
                <a:cs typeface="+mj-cs"/>
              </a:rPr>
              <a:t>3. Nitrogen source : A. organic compound (amino acid)  B. inorganic compound NO</a:t>
            </a:r>
            <a:r>
              <a:rPr lang="en-GB" sz="2000" baseline="-25000" dirty="0" smtClean="0">
                <a:cs typeface="+mj-cs"/>
              </a:rPr>
              <a:t>2</a:t>
            </a:r>
            <a:r>
              <a:rPr lang="en-GB" sz="2000" dirty="0" smtClean="0">
                <a:cs typeface="+mj-cs"/>
              </a:rPr>
              <a:t>,NO</a:t>
            </a:r>
            <a:r>
              <a:rPr lang="en-GB" sz="2000" baseline="-25000" dirty="0" smtClean="0">
                <a:cs typeface="+mj-cs"/>
              </a:rPr>
              <a:t>3</a:t>
            </a:r>
            <a:r>
              <a:rPr lang="en-GB" sz="2000" dirty="0" smtClean="0">
                <a:cs typeface="+mj-cs"/>
              </a:rPr>
              <a:t>,and NH</a:t>
            </a:r>
            <a:r>
              <a:rPr lang="en-GB" sz="2000" baseline="-25000" dirty="0" smtClean="0">
                <a:cs typeface="+mj-cs"/>
              </a:rPr>
              <a:t>4</a:t>
            </a:r>
            <a:r>
              <a:rPr lang="en-GB" sz="2000" dirty="0" smtClean="0">
                <a:cs typeface="+mj-cs"/>
              </a:rPr>
              <a:t>).</a:t>
            </a:r>
            <a:r>
              <a:rPr lang="en-US" sz="2000" dirty="0" smtClean="0">
                <a:cs typeface="+mj-cs"/>
              </a:rPr>
              <a:t> 4- </a:t>
            </a:r>
            <a:r>
              <a:rPr lang="en-GB" sz="2000" dirty="0" smtClean="0">
                <a:cs typeface="+mj-cs"/>
              </a:rPr>
              <a:t> </a:t>
            </a:r>
            <a:r>
              <a:rPr lang="en-GB" sz="2000" dirty="0" err="1" smtClean="0">
                <a:cs typeface="+mj-cs"/>
              </a:rPr>
              <a:t>Sulfur</a:t>
            </a:r>
            <a:r>
              <a:rPr lang="en-GB" sz="2000" dirty="0" smtClean="0">
                <a:cs typeface="+mj-cs"/>
              </a:rPr>
              <a:t> and phosphor (important for production of nucleic acid and proteins)</a:t>
            </a:r>
            <a:endParaRPr lang="en-US" sz="2000" dirty="0" smtClean="0">
              <a:cs typeface="+mj-cs"/>
            </a:endParaRPr>
          </a:p>
          <a:p>
            <a:pPr algn="l" rtl="0">
              <a:lnSpc>
                <a:spcPct val="170000"/>
              </a:lnSpc>
              <a:buNone/>
            </a:pPr>
            <a:r>
              <a:rPr lang="en-GB" sz="2000" dirty="0" smtClean="0">
                <a:cs typeface="+mj-cs"/>
              </a:rPr>
              <a:t>5. Mineral  : A. macro elements: require in small amount e.g. Mg, Fe, Ca, and K)   B.</a:t>
            </a:r>
            <a:r>
              <a:rPr lang="en-US" sz="2000" dirty="0" smtClean="0">
                <a:cs typeface="+mj-cs"/>
              </a:rPr>
              <a:t> micro elements : </a:t>
            </a:r>
            <a:r>
              <a:rPr lang="en-GB" sz="2000" dirty="0" smtClean="0">
                <a:cs typeface="+mj-cs"/>
              </a:rPr>
              <a:t>requires in large amount e.g. Zn, Cu, </a:t>
            </a:r>
            <a:r>
              <a:rPr lang="en-GB" sz="2000" dirty="0" err="1" smtClean="0">
                <a:cs typeface="+mj-cs"/>
              </a:rPr>
              <a:t>Mn</a:t>
            </a:r>
            <a:r>
              <a:rPr lang="en-GB" sz="2000" dirty="0" smtClean="0">
                <a:cs typeface="+mj-cs"/>
              </a:rPr>
              <a:t>, Co, Mo, and Ni.</a:t>
            </a:r>
            <a:endParaRPr lang="en-US" sz="2000" dirty="0" smtClean="0">
              <a:cs typeface="+mj-cs"/>
            </a:endParaRPr>
          </a:p>
          <a:p>
            <a:pPr algn="l" rtl="0">
              <a:buNone/>
            </a:pPr>
            <a:endParaRPr lang="ar-IQ" sz="2000" dirty="0"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2. Classification of culture media</a:t>
            </a:r>
            <a:endParaRPr lang="ar-IQ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pPr algn="just" rtl="0">
              <a:buNone/>
            </a:pPr>
            <a:r>
              <a:rPr lang="en-GB" sz="2400" b="1" dirty="0" smtClean="0">
                <a:cs typeface="+mj-cs"/>
              </a:rPr>
              <a:t>1. According to composition: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   A. </a:t>
            </a:r>
            <a:r>
              <a:rPr lang="en-GB" sz="2400" b="1" dirty="0" smtClean="0">
                <a:cs typeface="+mj-cs"/>
              </a:rPr>
              <a:t>Natural</a:t>
            </a:r>
            <a:r>
              <a:rPr lang="en-GB" sz="2400" dirty="0" smtClean="0">
                <a:cs typeface="+mj-cs"/>
              </a:rPr>
              <a:t>: contain at least a compound of unknown chemical composition  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   B. </a:t>
            </a:r>
            <a:r>
              <a:rPr lang="en-GB" sz="2400" b="1" dirty="0" smtClean="0">
                <a:cs typeface="+mj-cs"/>
              </a:rPr>
              <a:t>Synthetic</a:t>
            </a:r>
            <a:r>
              <a:rPr lang="en-GB" sz="2400" dirty="0" smtClean="0">
                <a:cs typeface="+mj-cs"/>
              </a:rPr>
              <a:t>: the exit composition is defined 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b="1" dirty="0" smtClean="0">
                <a:cs typeface="+mj-cs"/>
              </a:rPr>
              <a:t> 2. According to their physical state (solidity)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   A. </a:t>
            </a:r>
            <a:r>
              <a:rPr lang="en-GB" sz="2400" b="1" dirty="0" smtClean="0">
                <a:cs typeface="+mj-cs"/>
              </a:rPr>
              <a:t>Liquid</a:t>
            </a:r>
            <a:r>
              <a:rPr lang="en-GB" sz="2400" dirty="0" smtClean="0">
                <a:cs typeface="+mj-cs"/>
              </a:rPr>
              <a:t>: for growth e.g. Nutrient broth, </a:t>
            </a:r>
            <a:r>
              <a:rPr lang="en-GB" sz="2400" dirty="0" err="1" smtClean="0">
                <a:cs typeface="+mj-cs"/>
              </a:rPr>
              <a:t>MacConky</a:t>
            </a:r>
            <a:r>
              <a:rPr lang="en-GB" sz="2400" dirty="0" smtClean="0">
                <a:cs typeface="+mj-cs"/>
              </a:rPr>
              <a:t> broth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   B. </a:t>
            </a:r>
            <a:r>
              <a:rPr lang="en-GB" sz="2400" b="1" dirty="0" smtClean="0">
                <a:cs typeface="+mj-cs"/>
              </a:rPr>
              <a:t>Solid</a:t>
            </a:r>
            <a:r>
              <a:rPr lang="en-GB" sz="2400" dirty="0" smtClean="0">
                <a:cs typeface="+mj-cs"/>
              </a:rPr>
              <a:t>: to obtain the colony appearance and pure culture isolation of microorganism’s e.g. Nutrient agar and blood agar 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C. </a:t>
            </a:r>
            <a:r>
              <a:rPr lang="en-GB" sz="2400" b="1" dirty="0" smtClean="0">
                <a:cs typeface="+mj-cs"/>
              </a:rPr>
              <a:t>Semi solid media</a:t>
            </a:r>
            <a:r>
              <a:rPr lang="en-GB" sz="2400" dirty="0" smtClean="0">
                <a:cs typeface="+mj-cs"/>
              </a:rPr>
              <a:t>:  for motility test </a:t>
            </a:r>
            <a:r>
              <a:rPr lang="en-GB" sz="2400" dirty="0" err="1" smtClean="0">
                <a:cs typeface="+mj-cs"/>
              </a:rPr>
              <a:t>eg</a:t>
            </a:r>
            <a:r>
              <a:rPr lang="en-GB" sz="2400" dirty="0" smtClean="0">
                <a:cs typeface="+mj-cs"/>
              </a:rPr>
              <a:t>. Semi solid </a:t>
            </a:r>
            <a:r>
              <a:rPr lang="en-GB" sz="2400" dirty="0" err="1" smtClean="0">
                <a:cs typeface="+mj-cs"/>
              </a:rPr>
              <a:t>manitol</a:t>
            </a:r>
            <a:r>
              <a:rPr lang="en-GB" sz="2400" dirty="0" smtClean="0">
                <a:cs typeface="+mj-cs"/>
              </a:rPr>
              <a:t> and semi-solid agar.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r>
              <a:rPr lang="en-GB" sz="2400" dirty="0" smtClean="0">
                <a:cs typeface="+mj-cs"/>
              </a:rPr>
              <a:t> </a:t>
            </a:r>
            <a:endParaRPr lang="en-US" sz="2400" dirty="0" smtClean="0">
              <a:cs typeface="+mj-cs"/>
            </a:endParaRPr>
          </a:p>
          <a:p>
            <a:pPr algn="just" rtl="0">
              <a:buNone/>
            </a:pPr>
            <a:endParaRPr lang="ar-IQ" sz="2400" dirty="0"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928934"/>
            <a:ext cx="8229600" cy="3714776"/>
          </a:xfrm>
        </p:spPr>
        <p:txBody>
          <a:bodyPr>
            <a:noAutofit/>
          </a:bodyPr>
          <a:lstStyle/>
          <a:p>
            <a:pPr algn="just" rtl="0">
              <a:buNone/>
            </a:pPr>
            <a:r>
              <a:rPr lang="en-GB" sz="1800" b="1" dirty="0" smtClean="0"/>
              <a:t>3- According to function </a:t>
            </a:r>
            <a:endParaRPr lang="en-US" sz="1800" dirty="0" smtClean="0"/>
          </a:p>
          <a:p>
            <a:pPr algn="just" rtl="0">
              <a:buNone/>
            </a:pPr>
            <a:r>
              <a:rPr lang="en-GB" sz="1800" dirty="0" smtClean="0"/>
              <a:t>A. </a:t>
            </a:r>
            <a:r>
              <a:rPr lang="en-GB" sz="1800" b="1" dirty="0" smtClean="0"/>
              <a:t>Differential media</a:t>
            </a:r>
            <a:r>
              <a:rPr lang="en-GB" sz="1800" dirty="0" smtClean="0"/>
              <a:t>: contain reagent that allow   differentiation between microorganisms e.g. </a:t>
            </a:r>
            <a:r>
              <a:rPr lang="en-GB" sz="1800" b="1" dirty="0" smtClean="0"/>
              <a:t>Eosin </a:t>
            </a:r>
            <a:r>
              <a:rPr lang="en-GB" sz="1800" b="1" dirty="0" err="1" smtClean="0"/>
              <a:t>methylene</a:t>
            </a:r>
            <a:r>
              <a:rPr lang="en-GB" sz="1800" b="1" dirty="0" smtClean="0"/>
              <a:t> blue agar</a:t>
            </a:r>
            <a:r>
              <a:rPr lang="en-GB" sz="1800" dirty="0" smtClean="0"/>
              <a:t> (EMP) for </a:t>
            </a:r>
            <a:r>
              <a:rPr lang="en-GB" sz="1800" dirty="0" err="1" smtClean="0"/>
              <a:t>Enterobacteriaceae</a:t>
            </a:r>
            <a:r>
              <a:rPr lang="en-GB" sz="1800" dirty="0" smtClean="0"/>
              <a:t> </a:t>
            </a:r>
            <a:endParaRPr lang="en-US" sz="1800" dirty="0" smtClean="0"/>
          </a:p>
          <a:p>
            <a:pPr algn="just" rtl="0">
              <a:buNone/>
            </a:pPr>
            <a:r>
              <a:rPr lang="en-GB" sz="1800" dirty="0" smtClean="0"/>
              <a:t>B. </a:t>
            </a:r>
            <a:r>
              <a:rPr lang="en-GB" sz="1800" b="1" dirty="0" smtClean="0"/>
              <a:t>Selective media</a:t>
            </a:r>
            <a:r>
              <a:rPr lang="en-GB" sz="1800" dirty="0" smtClean="0"/>
              <a:t>: that allow for one microorganisms to grow and prevent growth of anther microorganism e.g. </a:t>
            </a:r>
            <a:r>
              <a:rPr lang="en-GB" sz="1800" b="1" dirty="0" err="1" smtClean="0"/>
              <a:t>Macanky</a:t>
            </a:r>
            <a:r>
              <a:rPr lang="en-GB" sz="1800" b="1" dirty="0" smtClean="0"/>
              <a:t> agar</a:t>
            </a:r>
            <a:r>
              <a:rPr lang="en-GB" sz="1800" dirty="0" smtClean="0"/>
              <a:t> </a:t>
            </a:r>
            <a:endParaRPr lang="en-US" sz="1800" dirty="0" smtClean="0"/>
          </a:p>
          <a:p>
            <a:pPr algn="just" rtl="0">
              <a:buNone/>
            </a:pPr>
            <a:r>
              <a:rPr lang="en-GB" sz="1800" dirty="0" smtClean="0"/>
              <a:t>C. </a:t>
            </a:r>
            <a:r>
              <a:rPr lang="en-GB" sz="1800" b="1" dirty="0" smtClean="0"/>
              <a:t>Specialized media</a:t>
            </a:r>
            <a:r>
              <a:rPr lang="en-GB" sz="1800" dirty="0" smtClean="0"/>
              <a:t>: permit the growth of special microorganisms e.g. </a:t>
            </a:r>
            <a:r>
              <a:rPr lang="en-GB" sz="1800" b="1" dirty="0" err="1" smtClean="0"/>
              <a:t>Minitol</a:t>
            </a:r>
            <a:r>
              <a:rPr lang="en-GB" sz="1800" b="1" dirty="0" smtClean="0"/>
              <a:t> salt agar</a:t>
            </a:r>
            <a:r>
              <a:rPr lang="en-GB" sz="1800" dirty="0" smtClean="0"/>
              <a:t> for staphylococcus sp. </a:t>
            </a:r>
            <a:endParaRPr lang="en-US" sz="1800" dirty="0" smtClean="0"/>
          </a:p>
          <a:p>
            <a:pPr algn="just" rtl="0">
              <a:buNone/>
            </a:pPr>
            <a:r>
              <a:rPr lang="en-GB" sz="1800" dirty="0" smtClean="0"/>
              <a:t>D. </a:t>
            </a:r>
            <a:r>
              <a:rPr lang="en-GB" sz="1800" b="1" dirty="0" smtClean="0"/>
              <a:t>Enriched media</a:t>
            </a:r>
            <a:r>
              <a:rPr lang="en-GB" sz="1800" dirty="0" smtClean="0"/>
              <a:t>: for growth of fastidious microorganisms e.g. </a:t>
            </a:r>
            <a:r>
              <a:rPr lang="en-GB" sz="1800" b="1" dirty="0" smtClean="0"/>
              <a:t>Yeast extract agar</a:t>
            </a:r>
            <a:r>
              <a:rPr lang="en-GB" sz="1800" dirty="0" smtClean="0"/>
              <a:t> for clostridium</a:t>
            </a:r>
            <a:endParaRPr lang="en-US" sz="1800" dirty="0" smtClean="0"/>
          </a:p>
          <a:p>
            <a:pPr algn="just" rtl="0">
              <a:buNone/>
            </a:pPr>
            <a:r>
              <a:rPr lang="en-GB" sz="1800" dirty="0" smtClean="0"/>
              <a:t>E. </a:t>
            </a:r>
            <a:r>
              <a:rPr lang="en-GB" sz="1800" b="1" dirty="0" smtClean="0"/>
              <a:t>Enrichment media</a:t>
            </a:r>
            <a:r>
              <a:rPr lang="en-GB" sz="1800" dirty="0" smtClean="0"/>
              <a:t>: enhance the growth of pathogen and inhibit   the growth of competitive microorganisms e.g. </a:t>
            </a:r>
            <a:r>
              <a:rPr lang="en-GB" sz="1800" b="1" dirty="0" err="1" smtClean="0"/>
              <a:t>Tetrathionet</a:t>
            </a:r>
            <a:r>
              <a:rPr lang="en-GB" sz="1800" b="1" dirty="0" smtClean="0"/>
              <a:t> broth</a:t>
            </a:r>
            <a:r>
              <a:rPr lang="en-GB" sz="1800" dirty="0" smtClean="0"/>
              <a:t> for salmonella sp. </a:t>
            </a:r>
            <a:endParaRPr lang="en-US" sz="1800" dirty="0" smtClean="0"/>
          </a:p>
        </p:txBody>
      </p:sp>
      <p:pic>
        <p:nvPicPr>
          <p:cNvPr id="4" name="Picture 3" descr="Image result for SEMISOLID MEDIA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t="3010" b="7023"/>
          <a:stretch/>
        </p:blipFill>
        <p:spPr bwMode="auto">
          <a:xfrm>
            <a:off x="5000628" y="785794"/>
            <a:ext cx="1562100" cy="11206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  <p:pic>
        <p:nvPicPr>
          <p:cNvPr id="5" name="Picture 4" descr="C:\lap\lab picture\Image11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43042" y="785794"/>
            <a:ext cx="1133897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Image result for nutrient broth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4678" y="785794"/>
            <a:ext cx="1160990" cy="1152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785918" y="20002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0">
              <a:buNone/>
            </a:pPr>
            <a:r>
              <a:rPr lang="en-GB" dirty="0" smtClean="0"/>
              <a:t>-A-                          -B-</a:t>
            </a:r>
            <a:r>
              <a:rPr lang="en-US" dirty="0" smtClean="0"/>
              <a:t>                              </a:t>
            </a:r>
            <a:r>
              <a:rPr lang="en-GB" dirty="0" smtClean="0"/>
              <a:t>-C-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Figure 1</a:t>
            </a:r>
            <a:r>
              <a:rPr lang="en-GB" dirty="0" smtClean="0"/>
              <a:t>: </a:t>
            </a:r>
            <a:r>
              <a:rPr lang="en-GB" b="1" dirty="0" smtClean="0"/>
              <a:t>Type of culture media depending of solidity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3. Procedure of preparing media Agar Petri Plates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rtl="0">
              <a:buNone/>
            </a:pPr>
            <a:r>
              <a:rPr lang="en-GB" b="1" dirty="0" smtClean="0"/>
              <a:t>1.</a:t>
            </a:r>
            <a:r>
              <a:rPr lang="en-GB" dirty="0" smtClean="0"/>
              <a:t>   Calculate the amount of media that needs to be made. </a:t>
            </a:r>
            <a:endParaRPr lang="en-US" dirty="0" smtClean="0"/>
          </a:p>
          <a:p>
            <a:pPr algn="just" rtl="0">
              <a:buNone/>
            </a:pPr>
            <a:r>
              <a:rPr lang="en-GB" dirty="0" smtClean="0"/>
              <a:t>    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Each plate requires 25 – 30 </a:t>
            </a:r>
            <a:r>
              <a:rPr lang="en-GB" dirty="0" err="1" smtClean="0"/>
              <a:t>mL</a:t>
            </a:r>
            <a:r>
              <a:rPr lang="en-GB" dirty="0" smtClean="0"/>
              <a:t> of agar,  If 100 plates are needed, 2500-3000mL of agar is needed. </a:t>
            </a:r>
            <a:r>
              <a:rPr lang="en-GB" b="1" dirty="0" smtClean="0"/>
              <a:t>2.</a:t>
            </a:r>
            <a:r>
              <a:rPr lang="en-GB" dirty="0" smtClean="0"/>
              <a:t> Follow package instructions for preparation. </a:t>
            </a:r>
            <a:endParaRPr lang="en-US" dirty="0" smtClean="0"/>
          </a:p>
          <a:p>
            <a:pPr algn="just" rtl="0">
              <a:buNone/>
            </a:pPr>
            <a:r>
              <a:rPr lang="en-GB" dirty="0" smtClean="0"/>
              <a:t>    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Instructions are typically written for 1L (1000mL) of media. If less is desired calculate the amount needed as shown: 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For example: If the instructions state 23g for 1L and 600mL is desired, use a ratio to calculate the amount needed (in this example 13.8 g is needed for preparing 600mL): </a:t>
            </a:r>
            <a:r>
              <a:rPr lang="en-GB" dirty="0" smtClean="0">
                <a:sym typeface="Symbol"/>
              </a:rPr>
              <a:t></a:t>
            </a:r>
            <a:r>
              <a:rPr lang="en-GB" dirty="0" smtClean="0"/>
              <a:t> 23g/1000mL = </a:t>
            </a:r>
            <a:r>
              <a:rPr lang="en-GB" dirty="0" err="1" smtClean="0"/>
              <a:t>Xg</a:t>
            </a:r>
            <a:r>
              <a:rPr lang="en-GB" dirty="0" smtClean="0"/>
              <a:t> /600mL</a:t>
            </a:r>
            <a:endParaRPr lang="en-US" dirty="0" smtClean="0"/>
          </a:p>
          <a:p>
            <a:pPr algn="just" rtl="0">
              <a:buNone/>
            </a:pPr>
            <a:r>
              <a:rPr lang="en-GB" dirty="0" smtClean="0"/>
              <a:t> </a:t>
            </a:r>
            <a:r>
              <a:rPr lang="en-GB" b="1" dirty="0" smtClean="0"/>
              <a:t>1</a:t>
            </a:r>
            <a:r>
              <a:rPr lang="en-GB" dirty="0" smtClean="0"/>
              <a:t>. 23 * 600= 1000X          </a:t>
            </a:r>
            <a:r>
              <a:rPr lang="en-GB" b="1" dirty="0" smtClean="0"/>
              <a:t>2</a:t>
            </a:r>
            <a:r>
              <a:rPr lang="en-GB" dirty="0" smtClean="0"/>
              <a:t>. 13800 = 1000X          </a:t>
            </a:r>
            <a:r>
              <a:rPr lang="en-GB" b="1" dirty="0" smtClean="0"/>
              <a:t>3</a:t>
            </a:r>
            <a:r>
              <a:rPr lang="en-GB" dirty="0" smtClean="0"/>
              <a:t>. 13800/1000 =X             </a:t>
            </a:r>
            <a:r>
              <a:rPr lang="en-GB" b="1" dirty="0" smtClean="0"/>
              <a:t>4</a:t>
            </a:r>
            <a:r>
              <a:rPr lang="en-GB" dirty="0" smtClean="0"/>
              <a:t>. 13.8 g = X 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3.</a:t>
            </a:r>
            <a:r>
              <a:rPr lang="en-GB" dirty="0" smtClean="0"/>
              <a:t>  Add powder to beaker first, and then fill with necessary amount of distilled water. </a:t>
            </a:r>
            <a:endParaRPr lang="en-US" dirty="0" smtClean="0"/>
          </a:p>
          <a:p>
            <a:pPr algn="just" rtl="0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77500" lnSpcReduction="20000"/>
          </a:bodyPr>
          <a:lstStyle/>
          <a:p>
            <a:pPr algn="just" rtl="0">
              <a:buNone/>
            </a:pPr>
            <a:r>
              <a:rPr lang="en-GB" b="1" dirty="0" smtClean="0"/>
              <a:t>4.</a:t>
            </a:r>
            <a:r>
              <a:rPr lang="en-GB" dirty="0" smtClean="0"/>
              <a:t>  Stir with a glass stirring rod to mix. to get the agar powder dissolved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5.</a:t>
            </a:r>
            <a:r>
              <a:rPr lang="en-GB" dirty="0" smtClean="0"/>
              <a:t>  Place in microwave and heat at 3-5 minute intervals. </a:t>
            </a:r>
            <a:endParaRPr lang="en-US" dirty="0" smtClean="0"/>
          </a:p>
          <a:p>
            <a:pPr marL="514350" indent="-514350" algn="just" rtl="0">
              <a:buAutoNum type="arabicPeriod" startAt="6"/>
            </a:pPr>
            <a:r>
              <a:rPr lang="en-GB" dirty="0" smtClean="0"/>
              <a:t>Heat for approximately 10 minutes or until boiling has been achieved.</a:t>
            </a:r>
          </a:p>
          <a:p>
            <a:pPr marL="514350" indent="-514350" algn="just" rtl="0">
              <a:buNone/>
            </a:pPr>
            <a:endParaRPr lang="en-GB" dirty="0" smtClean="0"/>
          </a:p>
          <a:p>
            <a:pPr marL="514350" indent="-514350" algn="just" rtl="0">
              <a:buNone/>
            </a:pPr>
            <a:endParaRPr lang="en-US" dirty="0" smtClean="0"/>
          </a:p>
          <a:p>
            <a:pPr marL="514350" indent="-514350" algn="just" rtl="0">
              <a:buNone/>
            </a:pPr>
            <a:endParaRPr lang="en-US" dirty="0" smtClean="0"/>
          </a:p>
          <a:p>
            <a:pPr marL="514350" indent="-514350" algn="just" rtl="0">
              <a:buNone/>
            </a:pPr>
            <a:endParaRPr lang="en-US" dirty="0" smtClean="0"/>
          </a:p>
          <a:p>
            <a:pPr marL="514350" indent="-514350" algn="just" rtl="0">
              <a:buNone/>
            </a:pPr>
            <a:endParaRPr lang="en-US" dirty="0" smtClean="0"/>
          </a:p>
          <a:p>
            <a:pPr marL="514350" indent="-514350" algn="just" rtl="0">
              <a:buNone/>
            </a:pP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Figure 3: Dissolving the culturing media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7.</a:t>
            </a:r>
            <a:r>
              <a:rPr lang="en-GB" dirty="0" smtClean="0"/>
              <a:t>  Cover the beaker with foil and secure with autoclave tape. </a:t>
            </a:r>
            <a:endParaRPr lang="en-US" dirty="0"/>
          </a:p>
        </p:txBody>
      </p:sp>
      <p:pic>
        <p:nvPicPr>
          <p:cNvPr id="4" name="Picture 3" descr="Image result for preparation the nutrient agar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928662" y="2928934"/>
            <a:ext cx="1376903" cy="162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preparation the nutrient agar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286248" y="2928934"/>
            <a:ext cx="1325841" cy="163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Image result for preparation the nutrient agar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643174" y="2928934"/>
            <a:ext cx="1371600" cy="1662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algn="just" rtl="0">
              <a:buNone/>
            </a:pPr>
            <a:r>
              <a:rPr lang="en-GB" b="1" dirty="0" smtClean="0"/>
              <a:t>8</a:t>
            </a:r>
            <a:r>
              <a:rPr lang="en-GB" dirty="0" smtClean="0"/>
              <a:t>. Once sterilization is complete, open the autoclave and remove the beaker of media. You must wear the autoclave gloves when removing anything from the autoclave. 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9.</a:t>
            </a:r>
            <a:r>
              <a:rPr lang="en-GB" dirty="0" smtClean="0"/>
              <a:t> Allow media to cool slightly, but not for longer than 10 minutes as the agar may solidify. 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10.</a:t>
            </a:r>
            <a:r>
              <a:rPr lang="en-GB" dirty="0" smtClean="0"/>
              <a:t>  Make a small hole in the foil covering the top in order to pour the agar. 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11.</a:t>
            </a:r>
            <a:r>
              <a:rPr lang="en-GB" dirty="0" smtClean="0"/>
              <a:t>  Pour approximately 10-15mL of agar into the plates. The bottom of the plate needs to be covered. If necessary, swirl the plate slightly in order to evenly disperse agar. </a:t>
            </a:r>
            <a:endParaRPr lang="en-US" dirty="0" smtClean="0"/>
          </a:p>
          <a:p>
            <a:pPr algn="just" rtl="0">
              <a:buNone/>
            </a:pPr>
            <a:r>
              <a:rPr lang="en-GB" b="1" dirty="0" smtClean="0"/>
              <a:t>12</a:t>
            </a:r>
            <a:r>
              <a:rPr lang="en-GB" dirty="0" smtClean="0"/>
              <a:t>. Allow plates to cool on the countertop overnight to reduce condensation.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525963"/>
          </a:xfrm>
        </p:spPr>
        <p:txBody>
          <a:bodyPr>
            <a:normAutofit/>
          </a:bodyPr>
          <a:lstStyle/>
          <a:p>
            <a:pPr algn="just" rtl="0">
              <a:buNone/>
            </a:pPr>
            <a:r>
              <a:rPr lang="en-GB" b="1" dirty="0" smtClean="0"/>
              <a:t>13.</a:t>
            </a:r>
            <a:r>
              <a:rPr lang="en-GB" dirty="0" smtClean="0"/>
              <a:t> When cooled, store upside-down in plastic bags in the refrigerator to prevent the agar from drying out.</a:t>
            </a:r>
            <a:endParaRPr lang="en-US" dirty="0" smtClean="0"/>
          </a:p>
          <a:p>
            <a:pPr algn="just" rtl="0">
              <a:buNone/>
            </a:pP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Be sure to seal the plastic bag with masking tape. </a:t>
            </a:r>
            <a:endParaRPr lang="en-US" dirty="0" smtClean="0"/>
          </a:p>
          <a:p>
            <a:pPr algn="just" rtl="0">
              <a:buNone/>
            </a:pP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Be sure the bag is labelled with its contents, the date it was prepared, and your initials (i.e. Nutrient Agar 8-18-08 KH).</a:t>
            </a:r>
            <a:r>
              <a:rPr lang="en-GB" b="1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821</Words>
  <Application>Microsoft Office PowerPoint</Application>
  <PresentationFormat>عرض على الشاشة (3:4)‏</PresentationFormat>
  <Paragraphs>62</Paragraphs>
  <Slides>9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الشريحة 1</vt:lpstr>
      <vt:lpstr>culture media </vt:lpstr>
      <vt:lpstr>1. Definition culture media </vt:lpstr>
      <vt:lpstr>2. Classification of culture media</vt:lpstr>
      <vt:lpstr>الشريحة 5</vt:lpstr>
      <vt:lpstr>3. Procedure of preparing media Agar Petri Plates </vt:lpstr>
      <vt:lpstr>الشريحة 7</vt:lpstr>
      <vt:lpstr>الشريحة 8</vt:lpstr>
      <vt:lpstr>الشريحة 9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Alrawasi</dc:creator>
  <cp:lastModifiedBy>user</cp:lastModifiedBy>
  <cp:revision>4</cp:revision>
  <dcterms:created xsi:type="dcterms:W3CDTF">2018-05-04T19:41:53Z</dcterms:created>
  <dcterms:modified xsi:type="dcterms:W3CDTF">2018-05-15T06:03:12Z</dcterms:modified>
</cp:coreProperties>
</file>